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58" r:id="rId50"/>
    <p:sldId id="461" r:id="rId51"/>
    <p:sldId id="460" r:id="rId52"/>
    <p:sldId id="459" r:id="rId53"/>
    <p:sldId id="432" r:id="rId54"/>
    <p:sldId id="433" r:id="rId55"/>
    <p:sldId id="434" r:id="rId56"/>
    <p:sldId id="435" r:id="rId57"/>
    <p:sldId id="436" r:id="rId58"/>
    <p:sldId id="437" r:id="rId59"/>
    <p:sldId id="455" r:id="rId60"/>
    <p:sldId id="443" r:id="rId61"/>
    <p:sldId id="305" r:id="rId62"/>
    <p:sldId id="402" r:id="rId63"/>
    <p:sldId id="401" r:id="rId64"/>
    <p:sldId id="405" r:id="rId65"/>
    <p:sldId id="403" r:id="rId66"/>
    <p:sldId id="407" r:id="rId67"/>
    <p:sldId id="411" r:id="rId68"/>
    <p:sldId id="412" r:id="rId69"/>
    <p:sldId id="414" r:id="rId70"/>
    <p:sldId id="415" r:id="rId71"/>
    <p:sldId id="404" r:id="rId72"/>
    <p:sldId id="406" r:id="rId73"/>
    <p:sldId id="442" r:id="rId74"/>
    <p:sldId id="409" r:id="rId75"/>
    <p:sldId id="410" r:id="rId76"/>
    <p:sldId id="446" r:id="rId77"/>
    <p:sldId id="355" r:id="rId78"/>
    <p:sldId id="354" r:id="rId79"/>
    <p:sldId id="350" r:id="rId80"/>
    <p:sldId id="357" r:id="rId81"/>
    <p:sldId id="360" r:id="rId82"/>
    <p:sldId id="266" r:id="rId83"/>
    <p:sldId id="270" r:id="rId84"/>
    <p:sldId id="271" r:id="rId85"/>
    <p:sldId id="272" r:id="rId86"/>
    <p:sldId id="273" r:id="rId87"/>
    <p:sldId id="274" r:id="rId88"/>
    <p:sldId id="413" r:id="rId89"/>
    <p:sldId id="42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4733"/>
  </p:normalViewPr>
  <p:slideViewPr>
    <p:cSldViewPr snapToGrid="0" snapToObjects="1" showGuides="1">
      <p:cViewPr varScale="1">
        <p:scale>
          <a:sx n="117" d="100"/>
          <a:sy n="117" d="100"/>
        </p:scale>
        <p:origin x="2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78</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79</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tiff"/><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8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impacts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u="sng"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b="1"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5400" dirty="0">
                <a:solidFill>
                  <a:srgbClr val="011893"/>
                </a:solidFill>
              </a:rPr>
              <a:t>Question 2: </a:t>
            </a:r>
            <a:r>
              <a:rPr lang="en-US" sz="5400" dirty="0"/>
              <a:t>How will photosynthesis acclimate to future conditions?</a:t>
            </a:r>
            <a:br>
              <a:rPr lang="en-US" sz="5400" dirty="0"/>
            </a:br>
            <a:br>
              <a:rPr lang="en-US" sz="5400" dirty="0"/>
            </a:br>
            <a:r>
              <a:rPr lang="en-US" sz="5400" b="1" dirty="0">
                <a:solidFill>
                  <a:srgbClr val="009051"/>
                </a:solidFill>
              </a:rPr>
              <a:t>Photosynthesis will increase and per-leaf-area nutrient use will decrease</a:t>
            </a:r>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BE2F-B926-1C43-BFBA-72717F58E099}"/>
              </a:ext>
            </a:extLst>
          </p:cNvPr>
          <p:cNvSpPr>
            <a:spLocks noGrp="1"/>
          </p:cNvSpPr>
          <p:nvPr>
            <p:ph type="title"/>
          </p:nvPr>
        </p:nvSpPr>
        <p:spPr/>
        <p:txBody>
          <a:bodyPr/>
          <a:lstStyle/>
          <a:p>
            <a:r>
              <a:rPr lang="en-US" dirty="0"/>
              <a:t>But do greenhouse experiments translate to the field?</a:t>
            </a:r>
          </a:p>
        </p:txBody>
      </p:sp>
      <p:sp>
        <p:nvSpPr>
          <p:cNvPr id="3" name="Text Placeholder 2">
            <a:extLst>
              <a:ext uri="{FF2B5EF4-FFF2-40B4-BE49-F238E27FC236}">
                <a16:creationId xmlns:a16="http://schemas.microsoft.com/office/drawing/2014/main" id="{26DC13D7-3207-6740-9B30-D0029BE74A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31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8447-1C9F-9943-AE44-D6396E362DBD}"/>
              </a:ext>
            </a:extLst>
          </p:cNvPr>
          <p:cNvPicPr>
            <a:picLocks noChangeAspect="1"/>
          </p:cNvPicPr>
          <p:nvPr/>
        </p:nvPicPr>
        <p:blipFill>
          <a:blip r:embed="rId2"/>
          <a:stretch>
            <a:fillRect/>
          </a:stretch>
        </p:blipFill>
        <p:spPr>
          <a:xfrm>
            <a:off x="2466508" y="514619"/>
            <a:ext cx="6848031" cy="2054410"/>
          </a:xfrm>
          <a:prstGeom prst="rect">
            <a:avLst/>
          </a:prstGeom>
        </p:spPr>
      </p:pic>
      <p:sp>
        <p:nvSpPr>
          <p:cNvPr id="3" name="TextBox 2">
            <a:extLst>
              <a:ext uri="{FF2B5EF4-FFF2-40B4-BE49-F238E27FC236}">
                <a16:creationId xmlns:a16="http://schemas.microsoft.com/office/drawing/2014/main" id="{52417F1D-EB47-E040-9E46-E06EC6BDCB13}"/>
              </a:ext>
            </a:extLst>
          </p:cNvPr>
          <p:cNvSpPr txBox="1"/>
          <p:nvPr/>
        </p:nvSpPr>
        <p:spPr>
          <a:xfrm>
            <a:off x="1547542" y="3429000"/>
            <a:ext cx="9349058" cy="1323439"/>
          </a:xfrm>
          <a:prstGeom prst="rect">
            <a:avLst/>
          </a:prstGeom>
          <a:noFill/>
        </p:spPr>
        <p:txBody>
          <a:bodyPr wrap="square" rtlCol="0">
            <a:spAutoFit/>
          </a:bodyPr>
          <a:lstStyle/>
          <a:p>
            <a:pPr algn="ctr"/>
            <a:r>
              <a:rPr lang="en-US" sz="4000" dirty="0">
                <a:solidFill>
                  <a:srgbClr val="011893"/>
                </a:solidFill>
              </a:rPr>
              <a:t>Grassland soil nutrient addition network: 27 sites with leaf and whole-plot data</a:t>
            </a:r>
          </a:p>
        </p:txBody>
      </p:sp>
    </p:spTree>
    <p:extLst>
      <p:ext uri="{BB962C8B-B14F-4D97-AF65-F5344CB8AC3E}">
        <p14:creationId xmlns:p14="http://schemas.microsoft.com/office/powerpoint/2010/main" val="791092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increases leaf area, not leaf N</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2"/>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
        <p:nvSpPr>
          <p:cNvPr id="14" name="TextBox 13">
            <a:extLst>
              <a:ext uri="{FF2B5EF4-FFF2-40B4-BE49-F238E27FC236}">
                <a16:creationId xmlns:a16="http://schemas.microsoft.com/office/drawing/2014/main" id="{2462EEE6-A5E7-084D-80FB-2A4D1C829759}"/>
              </a:ext>
            </a:extLst>
          </p:cNvPr>
          <p:cNvSpPr txBox="1"/>
          <p:nvPr/>
        </p:nvSpPr>
        <p:spPr>
          <a:xfrm>
            <a:off x="6934201" y="1760672"/>
            <a:ext cx="3630930" cy="584775"/>
          </a:xfrm>
          <a:prstGeom prst="rect">
            <a:avLst/>
          </a:prstGeom>
          <a:noFill/>
        </p:spPr>
        <p:txBody>
          <a:bodyPr wrap="none" rtlCol="0">
            <a:spAutoFit/>
          </a:bodyPr>
          <a:lstStyle/>
          <a:p>
            <a:r>
              <a:rPr lang="en-US" sz="3200" dirty="0">
                <a:solidFill>
                  <a:srgbClr val="011893"/>
                </a:solidFill>
              </a:rPr>
              <a:t>No change (P = 0.42)</a:t>
            </a:r>
          </a:p>
        </p:txBody>
      </p:sp>
      <p:sp>
        <p:nvSpPr>
          <p:cNvPr id="15" name="TextBox 14">
            <a:extLst>
              <a:ext uri="{FF2B5EF4-FFF2-40B4-BE49-F238E27FC236}">
                <a16:creationId xmlns:a16="http://schemas.microsoft.com/office/drawing/2014/main" id="{B9BC62B6-7DB9-9444-9433-B814E56CDD69}"/>
              </a:ext>
            </a:extLst>
          </p:cNvPr>
          <p:cNvSpPr txBox="1"/>
          <p:nvPr/>
        </p:nvSpPr>
        <p:spPr>
          <a:xfrm>
            <a:off x="1797924" y="1760672"/>
            <a:ext cx="4048929" cy="584775"/>
          </a:xfrm>
          <a:prstGeom prst="rect">
            <a:avLst/>
          </a:prstGeom>
          <a:noFill/>
        </p:spPr>
        <p:txBody>
          <a:bodyPr wrap="none" rtlCol="0">
            <a:spAutoFit/>
          </a:bodyPr>
          <a:lstStyle/>
          <a:p>
            <a:r>
              <a:rPr lang="en-US" sz="3200" dirty="0">
                <a:solidFill>
                  <a:srgbClr val="011893"/>
                </a:solidFill>
              </a:rPr>
              <a:t>41% increase (P &lt; 0.05)</a:t>
            </a:r>
          </a:p>
        </p:txBody>
      </p:sp>
      <p:pic>
        <p:nvPicPr>
          <p:cNvPr id="4" name="Picture 3">
            <a:extLst>
              <a:ext uri="{FF2B5EF4-FFF2-40B4-BE49-F238E27FC236}">
                <a16:creationId xmlns:a16="http://schemas.microsoft.com/office/drawing/2014/main" id="{49638AD9-8191-8B4D-9F80-FBF1698153AA}"/>
              </a:ext>
            </a:extLst>
          </p:cNvPr>
          <p:cNvPicPr>
            <a:picLocks noChangeAspect="1"/>
          </p:cNvPicPr>
          <p:nvPr/>
        </p:nvPicPr>
        <p:blipFill>
          <a:blip r:embed="rId4"/>
          <a:stretch>
            <a:fillRect/>
          </a:stretch>
        </p:blipFill>
        <p:spPr>
          <a:xfrm>
            <a:off x="6924540" y="2475061"/>
            <a:ext cx="3771900" cy="3429000"/>
          </a:xfrm>
          <a:prstGeom prst="rect">
            <a:avLst/>
          </a:prstGeom>
        </p:spPr>
      </p:pic>
      <p:pic>
        <p:nvPicPr>
          <p:cNvPr id="11" name="Picture 10">
            <a:extLst>
              <a:ext uri="{FF2B5EF4-FFF2-40B4-BE49-F238E27FC236}">
                <a16:creationId xmlns:a16="http://schemas.microsoft.com/office/drawing/2014/main" id="{142373FF-1AEE-414A-9D66-3ED10840CCA3}"/>
              </a:ext>
            </a:extLst>
          </p:cNvPr>
          <p:cNvPicPr>
            <a:picLocks noChangeAspect="1"/>
          </p:cNvPicPr>
          <p:nvPr/>
        </p:nvPicPr>
        <p:blipFill>
          <a:blip r:embed="rId5"/>
          <a:stretch>
            <a:fillRect/>
          </a:stretch>
        </p:blipFill>
        <p:spPr>
          <a:xfrm>
            <a:off x="1936438" y="2475061"/>
            <a:ext cx="3771900" cy="3429000"/>
          </a:xfrm>
          <a:prstGeom prst="rect">
            <a:avLst/>
          </a:prstGeom>
        </p:spPr>
      </p:pic>
    </p:spTree>
    <p:extLst>
      <p:ext uri="{BB962C8B-B14F-4D97-AF65-F5344CB8AC3E}">
        <p14:creationId xmlns:p14="http://schemas.microsoft.com/office/powerpoint/2010/main" val="4264443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has no impact on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w="38100">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490328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b="1" dirty="0">
                <a:solidFill>
                  <a:srgbClr val="009051"/>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b="1" dirty="0">
                <a:solidFill>
                  <a:srgbClr val="011893"/>
                </a:solidFill>
              </a:rPr>
              <a:t>C</a:t>
            </a:r>
            <a:r>
              <a:rPr lang="en-US" b="1" baseline="-25000" dirty="0">
                <a:solidFill>
                  <a:srgbClr val="011893"/>
                </a:solidFill>
              </a:rPr>
              <a:t>4</a:t>
            </a:r>
            <a:r>
              <a:rPr lang="en-US" b="1" dirty="0">
                <a:solidFill>
                  <a:srgbClr val="011893"/>
                </a:solidFill>
              </a:rPr>
              <a:t> is better in hot, dry, high light, low CO</a:t>
            </a:r>
            <a:r>
              <a:rPr lang="en-US" b="1" baseline="-25000" dirty="0">
                <a:solidFill>
                  <a:srgbClr val="011893"/>
                </a:solidFill>
              </a:rPr>
              <a:t>2</a:t>
            </a:r>
            <a:r>
              <a:rPr lang="en-US" b="1" dirty="0">
                <a:solidFill>
                  <a:srgbClr val="011893"/>
                </a:solidFill>
              </a:rPr>
              <a:t> environments</a:t>
            </a:r>
            <a:endParaRPr lang="en-US" b="1"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theory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2877</Words>
  <Application>Microsoft Macintosh PowerPoint</Application>
  <PresentationFormat>Widescreen</PresentationFormat>
  <Paragraphs>353</Paragraphs>
  <Slides>89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Cambria Math</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impacts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But do greenhouse experiments translate to the field?</vt:lpstr>
      <vt:lpstr>PowerPoint Presentation</vt:lpstr>
      <vt:lpstr>Globally, N addition increases leaf area, not leaf N</vt:lpstr>
      <vt:lpstr>Globally, N addition has no impact on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113</cp:revision>
  <dcterms:created xsi:type="dcterms:W3CDTF">2019-07-15T15:11:58Z</dcterms:created>
  <dcterms:modified xsi:type="dcterms:W3CDTF">2019-07-22T19:52:57Z</dcterms:modified>
</cp:coreProperties>
</file>